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Montserrat"/>
      <p:regular r:id="rId42"/>
      <p:bold r:id="rId43"/>
      <p:italic r:id="rId44"/>
      <p:boldItalic r:id="rId45"/>
    </p:embeddedFont>
    <p:embeddedFont>
      <p:font typeface="Montserrat Medium"/>
      <p:regular r:id="rId46"/>
      <p:bold r:id="rId47"/>
      <p:italic r:id="rId48"/>
      <p:boldItalic r:id="rId49"/>
    </p:embeddedFont>
    <p:embeddedFont>
      <p:font typeface="Montserrat ExtraBold"/>
      <p:bold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Montserrat-regular.fntdata"/><Relationship Id="rId41" Type="http://schemas.openxmlformats.org/officeDocument/2006/relationships/slide" Target="slides/slide36.xml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MontserratMedium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Medium-italic.fntdata"/><Relationship Id="rId47" Type="http://schemas.openxmlformats.org/officeDocument/2006/relationships/font" Target="fonts/MontserratMedium-bold.fntdata"/><Relationship Id="rId49" Type="http://schemas.openxmlformats.org/officeDocument/2006/relationships/font" Target="fonts/Montserra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ExtraBold-boldItalic.fntdata"/><Relationship Id="rId50" Type="http://schemas.openxmlformats.org/officeDocument/2006/relationships/font" Target="fonts/MontserratExtra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0d730976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70d730976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711037a4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711037a4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711037a46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711037a46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711037a46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711037a46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11037a46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711037a46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11037a46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711037a46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711037a46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711037a46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711037a46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711037a46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11037a46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711037a46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711037a46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711037a46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70d73097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70d73097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11037a46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711037a46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14750b2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714750b2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711ea9574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711ea9574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11ea9574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11ea9574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711ea957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711ea957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11ea9574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711ea9574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714750b24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714750b24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711ea9574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711ea9574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711ea9574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711ea9574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11ea9574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711ea9574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0d730976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70d730976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dc7c20a53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dc7c20a53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db965f6f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db965f6f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db965f6fc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db965f6fc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db965f6fc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db965f6fc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dc7c20a53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dc7c20a53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c7c20a53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dc7c20a53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dc7c20a5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dc7c20a5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dc849994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dc849994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c8499947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dc8499947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70d730976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70d730976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daf26549f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daf26549f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0d730976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70d730976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0d730976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0d730976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kaggle.com/datasets/balabaskar/historical-weather-data-of-all-country-capitals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png"/><Relationship Id="rId4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2.png"/><Relationship Id="rId4" Type="http://schemas.openxmlformats.org/officeDocument/2006/relationships/image" Target="../media/image52.png"/><Relationship Id="rId5" Type="http://schemas.openxmlformats.org/officeDocument/2006/relationships/image" Target="../media/image6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8.png"/><Relationship Id="rId4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youtu.be/FonI2BFH_Xw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Relationship Id="rId4" Type="http://schemas.openxmlformats.org/officeDocument/2006/relationships/image" Target="../media/image64.png"/><Relationship Id="rId9" Type="http://schemas.openxmlformats.org/officeDocument/2006/relationships/image" Target="../media/image58.png"/><Relationship Id="rId5" Type="http://schemas.openxmlformats.org/officeDocument/2006/relationships/image" Target="../media/image54.png"/><Relationship Id="rId6" Type="http://schemas.openxmlformats.org/officeDocument/2006/relationships/image" Target="../media/image72.png"/><Relationship Id="rId7" Type="http://schemas.openxmlformats.org/officeDocument/2006/relationships/image" Target="../media/image50.png"/><Relationship Id="rId8" Type="http://schemas.openxmlformats.org/officeDocument/2006/relationships/image" Target="../media/image56.png"/><Relationship Id="rId10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Relationship Id="rId4" Type="http://schemas.openxmlformats.org/officeDocument/2006/relationships/image" Target="../media/image73.png"/><Relationship Id="rId9" Type="http://schemas.openxmlformats.org/officeDocument/2006/relationships/image" Target="../media/image70.png"/><Relationship Id="rId5" Type="http://schemas.openxmlformats.org/officeDocument/2006/relationships/image" Target="../media/image69.png"/><Relationship Id="rId6" Type="http://schemas.openxmlformats.org/officeDocument/2006/relationships/image" Target="../media/image66.png"/><Relationship Id="rId7" Type="http://schemas.openxmlformats.org/officeDocument/2006/relationships/image" Target="../media/image63.png"/><Relationship Id="rId8" Type="http://schemas.openxmlformats.org/officeDocument/2006/relationships/image" Target="../media/image65.png"/><Relationship Id="rId10" Type="http://schemas.openxmlformats.org/officeDocument/2006/relationships/image" Target="../media/image7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www.bom.gov.au/climate/enso/#tabs=Pacific-Ocean&amp;pacific=History&amp;enso-impacts=La-Ni%C3%B1a-impact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783900" y="1186600"/>
            <a:ext cx="7576200" cy="11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 Weather Data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828900" y="3480675"/>
            <a:ext cx="7486200" cy="8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CHAN, Chun Hin (20853893, chchanec@connect.ust.hk)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CHAN, Long Ki (20774516, lkchanar@connect.ust.hk)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CHUNG, Lok Wang (20852241, lwchung@connect.ust.hk)</a:t>
            </a:r>
            <a:endParaRPr/>
          </a:p>
        </p:txBody>
      </p:sp>
      <p:sp>
        <p:nvSpPr>
          <p:cNvPr id="160" name="Google Shape;160;p36"/>
          <p:cNvSpPr txBox="1"/>
          <p:nvPr>
            <p:ph idx="1" type="subTitle"/>
          </p:nvPr>
        </p:nvSpPr>
        <p:spPr>
          <a:xfrm>
            <a:off x="3241200" y="2735275"/>
            <a:ext cx="26616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Group Zeus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5"/>
          <p:cNvSpPr txBox="1"/>
          <p:nvPr>
            <p:ph type="ctrTitle"/>
          </p:nvPr>
        </p:nvSpPr>
        <p:spPr>
          <a:xfrm>
            <a:off x="1273500" y="2154450"/>
            <a:ext cx="6597000" cy="8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6"/>
          <p:cNvSpPr txBox="1"/>
          <p:nvPr>
            <p:ph type="title"/>
          </p:nvPr>
        </p:nvSpPr>
        <p:spPr>
          <a:xfrm>
            <a:off x="938500" y="445025"/>
            <a:ext cx="57357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216" name="Google Shape;216;p46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Source: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https://www.kaggle.com/datasets/balabaskar/historical-weather-data-of-all-country-capitals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324647 rows of weather data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11 columns: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17" name="Google Shape;21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9912" y="2362350"/>
            <a:ext cx="4364187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7"/>
          <p:cNvSpPr txBox="1"/>
          <p:nvPr>
            <p:ph type="title"/>
          </p:nvPr>
        </p:nvSpPr>
        <p:spPr>
          <a:xfrm>
            <a:off x="938500" y="445025"/>
            <a:ext cx="57357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223" name="Google Shape;223;p4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1745 distinct dates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193 distinct countries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191 distinct cities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24" name="Google Shape;2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99" y="2637000"/>
            <a:ext cx="2548880" cy="13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4761" y="2636993"/>
            <a:ext cx="2847975" cy="134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7550" y="2571758"/>
            <a:ext cx="2924275" cy="1452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8"/>
          <p:cNvSpPr txBox="1"/>
          <p:nvPr>
            <p:ph type="ctrTitle"/>
          </p:nvPr>
        </p:nvSpPr>
        <p:spPr>
          <a:xfrm>
            <a:off x="0" y="2154450"/>
            <a:ext cx="9144000" cy="8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Cleaning/Preprocessing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9"/>
          <p:cNvSpPr txBox="1"/>
          <p:nvPr>
            <p:ph type="title"/>
          </p:nvPr>
        </p:nvSpPr>
        <p:spPr>
          <a:xfrm>
            <a:off x="938500" y="445025"/>
            <a:ext cx="57357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237" name="Google Shape;237;p49"/>
          <p:cNvSpPr txBox="1"/>
          <p:nvPr>
            <p:ph idx="1" type="body"/>
          </p:nvPr>
        </p:nvSpPr>
        <p:spPr>
          <a:xfrm>
            <a:off x="388800" y="1051800"/>
            <a:ext cx="4035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Convert the data type of some of the columns in the dataset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string -&gt; date: “date”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string -&gt; integer: “wdir”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string -&gt; double: “Latitude”, “Longitude”, “tavg”, “tmin”, “tmax”, “wspd”, “pres”</a:t>
            </a:r>
            <a:endParaRPr sz="1200"/>
          </a:p>
        </p:txBody>
      </p:sp>
      <p:pic>
        <p:nvPicPr>
          <p:cNvPr id="238" name="Google Shape;2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38225"/>
            <a:ext cx="449580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0"/>
          <p:cNvSpPr txBox="1"/>
          <p:nvPr>
            <p:ph type="title"/>
          </p:nvPr>
        </p:nvSpPr>
        <p:spPr>
          <a:xfrm>
            <a:off x="938500" y="445025"/>
            <a:ext cx="57357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244" name="Google Shape;244;p50"/>
          <p:cNvSpPr txBox="1"/>
          <p:nvPr>
            <p:ph idx="1" type="body"/>
          </p:nvPr>
        </p:nvSpPr>
        <p:spPr>
          <a:xfrm>
            <a:off x="938500" y="1051800"/>
            <a:ext cx="7337400" cy="26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Remove the rows of data that contains any NULL values in any column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277551 rows of data remained after data cleaning</a:t>
            </a:r>
            <a:endParaRPr sz="1200"/>
          </a:p>
        </p:txBody>
      </p:sp>
      <p:pic>
        <p:nvPicPr>
          <p:cNvPr id="245" name="Google Shape;2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25" y="2884050"/>
            <a:ext cx="8323525" cy="9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1"/>
          <p:cNvSpPr txBox="1"/>
          <p:nvPr>
            <p:ph type="ctrTitle"/>
          </p:nvPr>
        </p:nvSpPr>
        <p:spPr>
          <a:xfrm>
            <a:off x="495150" y="1812300"/>
            <a:ext cx="8153700" cy="15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of Typhoons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Tropical Regions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2"/>
          <p:cNvSpPr txBox="1"/>
          <p:nvPr>
            <p:ph type="title"/>
          </p:nvPr>
        </p:nvSpPr>
        <p:spPr>
          <a:xfrm>
            <a:off x="938500" y="445025"/>
            <a:ext cx="76254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of Typhoons in Tropical Regions</a:t>
            </a:r>
            <a:endParaRPr/>
          </a:p>
        </p:txBody>
      </p:sp>
      <p:sp>
        <p:nvSpPr>
          <p:cNvPr id="256" name="Google Shape;256;p52"/>
          <p:cNvSpPr txBox="1"/>
          <p:nvPr>
            <p:ph idx="1" type="body"/>
          </p:nvPr>
        </p:nvSpPr>
        <p:spPr>
          <a:xfrm>
            <a:off x="938500" y="1051800"/>
            <a:ext cx="7337400" cy="35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Characteristics of typhoon: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uncommonly high wind speed on a certain date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uncommonly low sea-level air pressure on a certain date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Selected Hong Kong and Fiji as the tropical countries/cities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Definition</a:t>
            </a:r>
            <a:r>
              <a:rPr lang="en" sz="1200"/>
              <a:t> of typhoon(s) possibly </a:t>
            </a:r>
            <a:r>
              <a:rPr lang="en" sz="1200"/>
              <a:t>occurred</a:t>
            </a:r>
            <a:r>
              <a:rPr lang="en" sz="1200"/>
              <a:t> on a certain date: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wspd: &gt;= 1.5 times the standard deviation greater than the mean of wspd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pres: &lt;=1.5 times the standard deviation smaller than the mean of pres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3"/>
          <p:cNvSpPr txBox="1"/>
          <p:nvPr>
            <p:ph type="title"/>
          </p:nvPr>
        </p:nvSpPr>
        <p:spPr>
          <a:xfrm>
            <a:off x="938500" y="445025"/>
            <a:ext cx="76254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of Typhoons in Tropical Regions</a:t>
            </a:r>
            <a:endParaRPr/>
          </a:p>
        </p:txBody>
      </p:sp>
      <p:sp>
        <p:nvSpPr>
          <p:cNvPr id="262" name="Google Shape;262;p53"/>
          <p:cNvSpPr txBox="1"/>
          <p:nvPr>
            <p:ph idx="1" type="body"/>
          </p:nvPr>
        </p:nvSpPr>
        <p:spPr>
          <a:xfrm>
            <a:off x="938500" y="1051800"/>
            <a:ext cx="7337400" cy="35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Hong Kong:</a:t>
            </a:r>
            <a:endParaRPr sz="1200"/>
          </a:p>
        </p:txBody>
      </p:sp>
      <p:pic>
        <p:nvPicPr>
          <p:cNvPr id="263" name="Google Shape;2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850" y="2079788"/>
            <a:ext cx="283845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925" y="2079800"/>
            <a:ext cx="2838450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4"/>
          <p:cNvSpPr txBox="1"/>
          <p:nvPr>
            <p:ph type="title"/>
          </p:nvPr>
        </p:nvSpPr>
        <p:spPr>
          <a:xfrm>
            <a:off x="938500" y="445025"/>
            <a:ext cx="76254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of Typhoons in Tropical Regions</a:t>
            </a:r>
            <a:endParaRPr/>
          </a:p>
        </p:txBody>
      </p:sp>
      <p:sp>
        <p:nvSpPr>
          <p:cNvPr id="270" name="Google Shape;270;p54"/>
          <p:cNvSpPr txBox="1"/>
          <p:nvPr>
            <p:ph idx="1" type="body"/>
          </p:nvPr>
        </p:nvSpPr>
        <p:spPr>
          <a:xfrm>
            <a:off x="938500" y="1051800"/>
            <a:ext cx="7337400" cy="35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Fiji</a:t>
            </a:r>
            <a:r>
              <a:rPr lang="en" sz="1200"/>
              <a:t>:</a:t>
            </a:r>
            <a:endParaRPr sz="1200"/>
          </a:p>
        </p:txBody>
      </p:sp>
      <p:pic>
        <p:nvPicPr>
          <p:cNvPr id="271" name="Google Shape;2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325" y="2089325"/>
            <a:ext cx="2838450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9625" y="2079800"/>
            <a:ext cx="2838450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7"/>
          <p:cNvSpPr txBox="1"/>
          <p:nvPr>
            <p:ph type="ctrTitle"/>
          </p:nvPr>
        </p:nvSpPr>
        <p:spPr>
          <a:xfrm>
            <a:off x="1273500" y="2093700"/>
            <a:ext cx="65970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Video Link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5"/>
          <p:cNvSpPr txBox="1"/>
          <p:nvPr>
            <p:ph type="title"/>
          </p:nvPr>
        </p:nvSpPr>
        <p:spPr>
          <a:xfrm>
            <a:off x="938500" y="445025"/>
            <a:ext cx="76254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of Typhoons in Tropical Regions</a:t>
            </a:r>
            <a:endParaRPr/>
          </a:p>
        </p:txBody>
      </p:sp>
      <p:sp>
        <p:nvSpPr>
          <p:cNvPr id="278" name="Google Shape;278;p55"/>
          <p:cNvSpPr txBox="1"/>
          <p:nvPr>
            <p:ph idx="1" type="body"/>
          </p:nvPr>
        </p:nvSpPr>
        <p:spPr>
          <a:xfrm>
            <a:off x="938500" y="1051800"/>
            <a:ext cx="7337400" cy="35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Key observations: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Hong Kong: number of days that strong typhoons occur is mostly at least 3 days per year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Hong Kong: an overall increase in the maximum wind speed throughout 2018 to 2022, meaning a stronger typhoon in recent years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Fiji: number of days that strong typhoons that occur is no more than 3 days per year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Fiji: an overall increase in the number of days the strong typhoon occur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Fiji: even though the maximum wind speed in each year alternate each year, this still shows an overall increase in the maximum wind speed, meaning a stronger typhoon in recent years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Short summary: intensity of the typhoon is becoming stronger and stronger.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6"/>
          <p:cNvSpPr txBox="1"/>
          <p:nvPr>
            <p:ph type="ctrTitle"/>
          </p:nvPr>
        </p:nvSpPr>
        <p:spPr>
          <a:xfrm>
            <a:off x="495150" y="2164800"/>
            <a:ext cx="81537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Warming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warming</a:t>
            </a:r>
            <a:endParaRPr/>
          </a:p>
        </p:txBody>
      </p:sp>
      <p:sp>
        <p:nvSpPr>
          <p:cNvPr id="289" name="Google Shape;289;p5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Scatter graph of tavg of different time,  not </a:t>
            </a:r>
            <a:r>
              <a:rPr lang="en"/>
              <a:t>intuitive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Changes  to line chart of some selected places, did show increase in temperature, but..</a:t>
            </a:r>
            <a:endParaRPr/>
          </a:p>
        </p:txBody>
      </p:sp>
      <p:pic>
        <p:nvPicPr>
          <p:cNvPr id="290" name="Google Shape;2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750" y="1983975"/>
            <a:ext cx="3118300" cy="24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622" y="1983987"/>
            <a:ext cx="3344602" cy="24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8"/>
          <p:cNvSpPr txBox="1"/>
          <p:nvPr>
            <p:ph type="title"/>
          </p:nvPr>
        </p:nvSpPr>
        <p:spPr>
          <a:xfrm>
            <a:off x="709875" y="420525"/>
            <a:ext cx="63939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warming may not be the major reason for the previous countries</a:t>
            </a:r>
            <a:endParaRPr/>
          </a:p>
        </p:txBody>
      </p:sp>
      <p:sp>
        <p:nvSpPr>
          <p:cNvPr id="297" name="Google Shape;297;p58"/>
          <p:cNvSpPr txBox="1"/>
          <p:nvPr>
            <p:ph idx="1" type="body"/>
          </p:nvPr>
        </p:nvSpPr>
        <p:spPr>
          <a:xfrm>
            <a:off x="938500" y="1264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La Niña cause a colder eastern Pacific and a warmer western Pacific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200" y="2433863"/>
            <a:ext cx="2912700" cy="228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1683" y="2571749"/>
            <a:ext cx="2912692" cy="22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2375" y="927069"/>
            <a:ext cx="2610600" cy="16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9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La Niña cause a colder eastern Pacific and a warmer western Pacific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happened in 2020-2022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The opposite event, El Niño happened during 2018-2019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Eastern pacific follow the La Niña and El Niño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Western pacific area temperature keep increase</a:t>
            </a:r>
            <a:endParaRPr/>
          </a:p>
        </p:txBody>
      </p:sp>
      <p:pic>
        <p:nvPicPr>
          <p:cNvPr id="307" name="Google Shape;30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650" y="2355950"/>
            <a:ext cx="4206250" cy="2201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713" y="2375552"/>
            <a:ext cx="4116663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Overall, the temperature keep increase</a:t>
            </a:r>
            <a:endParaRPr/>
          </a:p>
        </p:txBody>
      </p:sp>
      <p:sp>
        <p:nvSpPr>
          <p:cNvPr id="314" name="Google Shape;314;p60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675" y="1386425"/>
            <a:ext cx="5433350" cy="28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1"/>
          <p:cNvSpPr txBox="1"/>
          <p:nvPr>
            <p:ph type="ctrTitle"/>
          </p:nvPr>
        </p:nvSpPr>
        <p:spPr>
          <a:xfrm>
            <a:off x="495150" y="1509900"/>
            <a:ext cx="8153700" cy="21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inear Regression &amp; Random Forest for Temperature Prediction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problem on predicting temperature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62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Feature column: ["Latitude", "Longitude", "wdir", "wspd", "pres", "date"]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Using timestamp to convert date column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User float to convert other columns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RMSE:8.03(linear regression)4.46(random forest)</a:t>
            </a:r>
            <a:endParaRPr/>
          </a:p>
        </p:txBody>
      </p:sp>
      <p:pic>
        <p:nvPicPr>
          <p:cNvPr id="327" name="Google Shape;3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725" y="2091950"/>
            <a:ext cx="2807125" cy="18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675" y="2091946"/>
            <a:ext cx="2747425" cy="18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temperature not heavily dependent on year but on month</a:t>
            </a:r>
            <a:endParaRPr/>
          </a:p>
        </p:txBody>
      </p:sp>
      <p:sp>
        <p:nvSpPr>
          <p:cNvPr id="334" name="Google Shape;334;p6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600" y="1821081"/>
            <a:ext cx="2660375" cy="2090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350" y="1840587"/>
            <a:ext cx="2660375" cy="20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1100" y="1840575"/>
            <a:ext cx="2660375" cy="205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64"/>
          <p:cNvSpPr txBox="1"/>
          <p:nvPr>
            <p:ph idx="1" type="body"/>
          </p:nvPr>
        </p:nvSpPr>
        <p:spPr>
          <a:xfrm>
            <a:off x="938500" y="12705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Use month of the date to encode the date column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RMSE:7.99(linear regression)3.35(random forest)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Getting lower RMSE score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The change of percentage of absolute difference of (0-3) </a:t>
            </a:r>
            <a:endParaRPr/>
          </a:p>
          <a:p>
            <a:pPr indent="-301625" lvl="1" marL="914400" rtl="0" algn="l"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"/>
              <a:t>0.2% increase in linear regression</a:t>
            </a:r>
            <a:endParaRPr/>
          </a:p>
          <a:p>
            <a:pPr indent="-301625" lvl="1" marL="914400" rtl="0" algn="l"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"/>
              <a:t>7.1% increase in random forest</a:t>
            </a:r>
            <a:endParaRPr/>
          </a:p>
        </p:txBody>
      </p:sp>
      <p:pic>
        <p:nvPicPr>
          <p:cNvPr id="344" name="Google Shape;34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825" y="2571750"/>
            <a:ext cx="2785240" cy="19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601" y="2571762"/>
            <a:ext cx="2698225" cy="19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8"/>
          <p:cNvSpPr txBox="1"/>
          <p:nvPr>
            <p:ph type="title"/>
          </p:nvPr>
        </p:nvSpPr>
        <p:spPr>
          <a:xfrm>
            <a:off x="938500" y="445025"/>
            <a:ext cx="57357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Video Link</a:t>
            </a:r>
            <a:endParaRPr/>
          </a:p>
        </p:txBody>
      </p:sp>
      <p:sp>
        <p:nvSpPr>
          <p:cNvPr id="171" name="Google Shape;171;p38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YouTube video link of our 5-minute video is as shown below: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https://youtu.be/FonI2BFH_Xw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5"/>
          <p:cNvSpPr txBox="1"/>
          <p:nvPr>
            <p:ph type="ctrTitle"/>
          </p:nvPr>
        </p:nvSpPr>
        <p:spPr>
          <a:xfrm>
            <a:off x="495150" y="2164800"/>
            <a:ext cx="81537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Extreme Weather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Extreme Weather</a:t>
            </a:r>
            <a:endParaRPr/>
          </a:p>
        </p:txBody>
      </p:sp>
      <p:sp>
        <p:nvSpPr>
          <p:cNvPr id="356" name="Google Shape;356;p66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Features:</a:t>
            </a:r>
            <a:endParaRPr/>
          </a:p>
          <a:p>
            <a:pPr indent="-301625" lvl="0" marL="457200" rtl="0" algn="l">
              <a:spcBef>
                <a:spcPts val="160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S</a:t>
            </a:r>
            <a:r>
              <a:rPr lang="en"/>
              <a:t>evere weather or climate conditions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Unusual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Devastating impact on society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Caused by climate change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Our Analysis:</a:t>
            </a:r>
            <a:endParaRPr/>
          </a:p>
          <a:p>
            <a:pPr indent="-301625" lvl="0" marL="457200" rtl="0" algn="l">
              <a:spcBef>
                <a:spcPts val="160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Extremely hot weather (Heat Waves)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Extremely cold weather (Cold Waves)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Studied Greenland and Russia in Polar Region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/>
              <a:t>Studied India and Burkina Faso in Tropical Region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Occurrence</a:t>
            </a:r>
            <a:r>
              <a:rPr lang="en"/>
              <a:t> of Extreme Weather</a:t>
            </a:r>
            <a:endParaRPr/>
          </a:p>
        </p:txBody>
      </p:sp>
      <p:sp>
        <p:nvSpPr>
          <p:cNvPr id="362" name="Google Shape;362;p6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increase in the number of days that extreme hot/cold weather has suggested that heat waves and cold waves are more frequent and occur for a longer period</a:t>
            </a:r>
            <a:endParaRPr/>
          </a:p>
        </p:txBody>
      </p:sp>
      <p:pic>
        <p:nvPicPr>
          <p:cNvPr id="363" name="Google Shape;36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50" y="2082725"/>
            <a:ext cx="210312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7295" y="2082725"/>
            <a:ext cx="210312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6213" y="2082725"/>
            <a:ext cx="210312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5113" y="2082728"/>
            <a:ext cx="210312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350" y="3641400"/>
            <a:ext cx="210312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47300" y="3641400"/>
            <a:ext cx="210312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06250" y="3641400"/>
            <a:ext cx="210312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65200" y="3641400"/>
            <a:ext cx="2103120" cy="146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8"/>
          <p:cNvSpPr txBox="1"/>
          <p:nvPr>
            <p:ph type="title"/>
          </p:nvPr>
        </p:nvSpPr>
        <p:spPr>
          <a:xfrm>
            <a:off x="938500" y="445025"/>
            <a:ext cx="6826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 of Extreme Weather Temperature</a:t>
            </a:r>
            <a:endParaRPr/>
          </a:p>
        </p:txBody>
      </p:sp>
      <p:sp>
        <p:nvSpPr>
          <p:cNvPr id="376" name="Google Shape;376;p68"/>
          <p:cNvSpPr txBox="1"/>
          <p:nvPr>
            <p:ph idx="1" type="body"/>
          </p:nvPr>
        </p:nvSpPr>
        <p:spPr>
          <a:xfrm>
            <a:off x="938500" y="10174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increase in maximum temperatures in both Polar Countries and Tropical Countries has shown that extreme heat weather has higher and higher temperatures.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decreasing minimum temperatures in both Polar Countries and Tropical Countries have also shown that we are having much colder temperatures in extreme cold weather.</a:t>
            </a:r>
            <a:endParaRPr/>
          </a:p>
        </p:txBody>
      </p:sp>
      <p:pic>
        <p:nvPicPr>
          <p:cNvPr id="377" name="Google Shape;37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0" y="2036300"/>
            <a:ext cx="210312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00" y="3604250"/>
            <a:ext cx="210312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3150" y="2036300"/>
            <a:ext cx="210312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1650" y="2036300"/>
            <a:ext cx="210312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70150" y="2036300"/>
            <a:ext cx="210312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42675" y="3604250"/>
            <a:ext cx="210312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01650" y="3604250"/>
            <a:ext cx="210312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70150" y="3604250"/>
            <a:ext cx="2103120" cy="146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/>
          <p:nvPr>
            <p:ph type="ctrTitle"/>
          </p:nvPr>
        </p:nvSpPr>
        <p:spPr>
          <a:xfrm>
            <a:off x="495150" y="2164800"/>
            <a:ext cx="81537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0"/>
          <p:cNvSpPr txBox="1"/>
          <p:nvPr>
            <p:ph type="title"/>
          </p:nvPr>
        </p:nvSpPr>
        <p:spPr>
          <a:xfrm>
            <a:off x="938500" y="445025"/>
            <a:ext cx="76254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395" name="Google Shape;395;p70"/>
          <p:cNvSpPr txBox="1"/>
          <p:nvPr>
            <p:ph idx="1" type="body"/>
          </p:nvPr>
        </p:nvSpPr>
        <p:spPr>
          <a:xfrm>
            <a:off x="938500" y="1051800"/>
            <a:ext cx="7337400" cy="35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[1]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http://www.bom.gov.au/climate/enso/#tabs=Pacific-Ocean&amp;pacific=History&amp;enso-impacts=La-Ni%C3%B1a-impacts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1"/>
          <p:cNvSpPr txBox="1"/>
          <p:nvPr>
            <p:ph type="ctrTitle"/>
          </p:nvPr>
        </p:nvSpPr>
        <p:spPr>
          <a:xfrm>
            <a:off x="495150" y="2164800"/>
            <a:ext cx="81537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9"/>
          <p:cNvSpPr txBox="1"/>
          <p:nvPr>
            <p:ph type="ctrTitle"/>
          </p:nvPr>
        </p:nvSpPr>
        <p:spPr>
          <a:xfrm>
            <a:off x="1273500" y="2093700"/>
            <a:ext cx="65970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Aim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0"/>
          <p:cNvSpPr txBox="1"/>
          <p:nvPr>
            <p:ph type="title"/>
          </p:nvPr>
        </p:nvSpPr>
        <p:spPr>
          <a:xfrm>
            <a:off x="938500" y="445025"/>
            <a:ext cx="57357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82" name="Google Shape;182;p40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Climate change is a serious problem in current century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Global average temperature increasing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More frequency natural disasters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Historical weather data is useful for analyzing climate change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Obtain the weather data from different locations around the world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Analyze the climate patterns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1"/>
          <p:cNvSpPr txBox="1"/>
          <p:nvPr>
            <p:ph type="title"/>
          </p:nvPr>
        </p:nvSpPr>
        <p:spPr>
          <a:xfrm>
            <a:off x="938500" y="445025"/>
            <a:ext cx="57357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</a:t>
            </a:r>
            <a:endParaRPr/>
          </a:p>
        </p:txBody>
      </p:sp>
      <p:sp>
        <p:nvSpPr>
          <p:cNvPr id="188" name="Google Shape;188;p41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Investigate the weather data in the recent years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Analyze the weather patterns around the world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Build a machine learning pipeline to do prediction on the weather data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2"/>
          <p:cNvSpPr txBox="1"/>
          <p:nvPr>
            <p:ph type="ctrTitle"/>
          </p:nvPr>
        </p:nvSpPr>
        <p:spPr>
          <a:xfrm>
            <a:off x="141750" y="2154450"/>
            <a:ext cx="8860500" cy="8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&amp;</a:t>
            </a:r>
            <a:r>
              <a:rPr lang="en"/>
              <a:t> Setting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/>
          <p:nvPr>
            <p:ph type="title"/>
          </p:nvPr>
        </p:nvSpPr>
        <p:spPr>
          <a:xfrm>
            <a:off x="938500" y="445025"/>
            <a:ext cx="57357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Colaboratory</a:t>
            </a:r>
            <a:endParaRPr/>
          </a:p>
        </p:txBody>
      </p:sp>
      <p:sp>
        <p:nvSpPr>
          <p:cNvPr id="199" name="Google Shape;199;p4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an online platform to develop and run Jupyter Notebook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Setting: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RAM: 12.7 GB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ROM: 107.7 GB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CPU: Intel(R) Xeon(R) CPU @ 2.20GHz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4"/>
          <p:cNvSpPr txBox="1"/>
          <p:nvPr>
            <p:ph type="title"/>
          </p:nvPr>
        </p:nvSpPr>
        <p:spPr>
          <a:xfrm>
            <a:off x="938500" y="445025"/>
            <a:ext cx="57357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PySpark</a:t>
            </a:r>
            <a:endParaRPr/>
          </a:p>
        </p:txBody>
      </p:sp>
      <p:sp>
        <p:nvSpPr>
          <p:cNvPr id="205" name="Google Shape;205;p4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Provides different APIs for: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managing the RDDs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analyzing the dataset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creating machine learning pipelines for various regression tasks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Setting: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Version: 3.5.1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3EDDDD"/>
      </a:dk1>
      <a:lt1>
        <a:srgbClr val="FFFFFF"/>
      </a:lt1>
      <a:dk2>
        <a:srgbClr val="C6FCFF"/>
      </a:dk2>
      <a:lt2>
        <a:srgbClr val="6BECF3"/>
      </a:lt2>
      <a:accent1>
        <a:srgbClr val="22DEEE"/>
      </a:accent1>
      <a:accent2>
        <a:srgbClr val="C6FCFF"/>
      </a:accent2>
      <a:accent3>
        <a:srgbClr val="81EBEB"/>
      </a:accent3>
      <a:accent4>
        <a:srgbClr val="038B99"/>
      </a:accent4>
      <a:accent5>
        <a:srgbClr val="40B6B6"/>
      </a:accent5>
      <a:accent6>
        <a:srgbClr val="09818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